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01.11.2017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01.11.2017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01.11.2017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01.11.2017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01.11.2017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85786" y="1428736"/>
            <a:ext cx="7772400" cy="1470025"/>
          </a:xfrm>
        </p:spPr>
        <p:txBody>
          <a:bodyPr>
            <a:normAutofit fontScale="90000"/>
          </a:bodyPr>
          <a:lstStyle/>
          <a:p>
            <a:r>
              <a:rPr lang="kk-KZ" cap="all" dirty="0" smtClean="0">
                <a:latin typeface="Times New Roman" pitchFamily="18" charset="0"/>
                <a:cs typeface="Times New Roman" pitchFamily="18" charset="0"/>
              </a:rPr>
              <a:t>ТҮСІРІСТІК ГЕОДЕЗИЯЛЫҚ ТОРЛАРЫН ЖАСАУ ТӘСІЛДЕРІ, </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kk-KZ" cap="all" dirty="0" smtClean="0">
                <a:latin typeface="Times New Roman" pitchFamily="18" charset="0"/>
                <a:cs typeface="Times New Roman" pitchFamily="18" charset="0"/>
              </a:rPr>
              <a:t>ЖЕЛІ ПУНКТТЕРІНІҢ ОРНАЛАСУ ОРНЫН АНЫҚТАУ ДӘЛДІГІ</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500034" y="3429000"/>
            <a:ext cx="8286808" cy="3000396"/>
          </a:xfrm>
        </p:spPr>
        <p:txBody>
          <a:bodyPr>
            <a:normAutofit fontScale="92500" lnSpcReduction="10000"/>
          </a:bodyPr>
          <a:lstStyle/>
          <a:p>
            <a:r>
              <a:rPr lang="kk-KZ" cap="all" dirty="0" smtClean="0">
                <a:solidFill>
                  <a:schemeClr val="tx1"/>
                </a:solidFill>
                <a:latin typeface="Times New Roman" pitchFamily="18" charset="0"/>
                <a:cs typeface="Times New Roman" pitchFamily="18" charset="0"/>
              </a:rPr>
              <a:t>Д</a:t>
            </a:r>
            <a:r>
              <a:rPr lang="kk-KZ" dirty="0" smtClean="0">
                <a:solidFill>
                  <a:schemeClr val="tx1"/>
                </a:solidFill>
                <a:latin typeface="Times New Roman" pitchFamily="18" charset="0"/>
                <a:cs typeface="Times New Roman" pitchFamily="18" charset="0"/>
              </a:rPr>
              <a:t>әріс жоспары: </a:t>
            </a:r>
            <a:endParaRPr lang="ru-RU" dirty="0" smtClean="0">
              <a:solidFill>
                <a:schemeClr val="tx1"/>
              </a:solidFill>
              <a:latin typeface="Times New Roman" pitchFamily="18" charset="0"/>
              <a:cs typeface="Times New Roman" pitchFamily="18" charset="0"/>
            </a:endParaRPr>
          </a:p>
          <a:p>
            <a:pPr lvl="0"/>
            <a:r>
              <a:rPr lang="kk-KZ" dirty="0" smtClean="0">
                <a:solidFill>
                  <a:schemeClr val="tx1"/>
                </a:solidFill>
                <a:latin typeface="Times New Roman" pitchFamily="18" charset="0"/>
                <a:cs typeface="Times New Roman" pitchFamily="18" charset="0"/>
              </a:rPr>
              <a:t>Түсіріс желісін жасаудың тәсілін таңдау;</a:t>
            </a:r>
            <a:endParaRPr lang="ru-RU" dirty="0" smtClean="0">
              <a:solidFill>
                <a:schemeClr val="tx1"/>
              </a:solidFill>
              <a:latin typeface="Times New Roman" pitchFamily="18" charset="0"/>
              <a:cs typeface="Times New Roman" pitchFamily="18" charset="0"/>
            </a:endParaRPr>
          </a:p>
          <a:p>
            <a:pPr lvl="0"/>
            <a:r>
              <a:rPr lang="kk-KZ" dirty="0" smtClean="0">
                <a:solidFill>
                  <a:schemeClr val="tx1"/>
                </a:solidFill>
                <a:latin typeface="Times New Roman" pitchFamily="18" charset="0"/>
                <a:cs typeface="Times New Roman" pitchFamily="18" charset="0"/>
              </a:rPr>
              <a:t>Түсірістің негізін жасаудың басты тәсілдері;</a:t>
            </a:r>
            <a:endParaRPr lang="ru-RU" dirty="0" smtClean="0">
              <a:solidFill>
                <a:schemeClr val="tx1"/>
              </a:solidFill>
              <a:latin typeface="Times New Roman" pitchFamily="18" charset="0"/>
              <a:cs typeface="Times New Roman" pitchFamily="18" charset="0"/>
            </a:endParaRPr>
          </a:p>
          <a:p>
            <a:pPr lvl="0"/>
            <a:r>
              <a:rPr lang="kk-KZ" dirty="0" smtClean="0">
                <a:solidFill>
                  <a:schemeClr val="tx1"/>
                </a:solidFill>
                <a:latin typeface="Times New Roman" pitchFamily="18" charset="0"/>
                <a:cs typeface="Times New Roman" pitchFamily="18" charset="0"/>
              </a:rPr>
              <a:t>Аналитикалық желілер классификациясы;</a:t>
            </a:r>
            <a:endParaRPr lang="ru-RU" dirty="0" smtClean="0">
              <a:solidFill>
                <a:schemeClr val="tx1"/>
              </a:solidFill>
              <a:latin typeface="Times New Roman" pitchFamily="18" charset="0"/>
              <a:cs typeface="Times New Roman" pitchFamily="18" charset="0"/>
            </a:endParaRPr>
          </a:p>
          <a:p>
            <a:pPr lvl="0"/>
            <a:r>
              <a:rPr lang="kk-KZ" dirty="0" smtClean="0">
                <a:solidFill>
                  <a:schemeClr val="tx1"/>
                </a:solidFill>
                <a:latin typeface="Times New Roman" pitchFamily="18" charset="0"/>
                <a:cs typeface="Times New Roman" pitchFamily="18" charset="0"/>
              </a:rPr>
              <a:t>Түсіріс желісіндегі анықталатын пункттер қателіктерін анықтау.</a:t>
            </a:r>
            <a:endParaRPr lang="ru-RU" dirty="0" smtClean="0">
              <a:solidFill>
                <a:schemeClr val="tx1"/>
              </a:solidFill>
              <a:latin typeface="Times New Roman" pitchFamily="18" charset="0"/>
              <a:cs typeface="Times New Roman" pitchFamily="18" charset="0"/>
            </a:endParaRPr>
          </a:p>
          <a:p>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000768"/>
          </a:xfrm>
        </p:spPr>
        <p:txBody>
          <a:bodyPr>
            <a:normAutofit fontScale="92500" lnSpcReduction="20000"/>
          </a:bodyPr>
          <a:lstStyle/>
          <a:p>
            <a:pPr algn="just"/>
            <a:r>
              <a:rPr lang="kk-KZ" dirty="0" smtClean="0">
                <a:latin typeface="Times New Roman" pitchFamily="18" charset="0"/>
                <a:cs typeface="Times New Roman" pitchFamily="18" charset="0"/>
              </a:rPr>
              <a:t>маршейдерлік түсірістер өндірісі үшін, тірек пункттері жеткіліксіз, түсірістік немесе жұмыстық негіздеу желілері деп аталатын алдыңғыдан жиірек нүктелер желісі жасалады. </a:t>
            </a:r>
            <a:endParaRPr lang="kk-KZ"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Маркшейдерлік түсіріс желілерінің биіктік пункттері геометриялық және тригонометриялық нивелирлеу тәсілдері арқылы анықталады.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Түсіріс желілерінде пункттерді анықтау қателігі тірек желілеріне қатысты планда 0,4 мм-ден, биіктік бойынша 0,2-ден аспауы тиіс.</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Пункттерді тығыздығы мен орналастыру орнын түсіріс жұмыстарының тәсілін, масштабын және орындау ыңғайлылығын ескере отырып тағайындайды.</a:t>
            </a:r>
            <a:endParaRPr lang="ru-RU" dirty="0" smtClean="0">
              <a:latin typeface="Times New Roman" pitchFamily="18" charset="0"/>
              <a:cs typeface="Times New Roman" pitchFamily="18" charset="0"/>
            </a:endParaRP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85000" lnSpcReduction="20000"/>
          </a:bodyPr>
          <a:lstStyle/>
          <a:p>
            <a:pPr algn="just"/>
            <a:r>
              <a:rPr lang="kk-KZ" dirty="0" smtClean="0"/>
              <a:t>Түсірістің тахеометрлік әдісінде түсіріс желісі пункттерін аспаптан пикеттерге дейінгі арақашықтықты тағайындайтын талаптарға сай орналастырады: олар сәйкесінше 1:1000, 1:2000 және 1:5000 масштабындағы шығыңқы жиектер және басқа да айқын емес шекаралар түсірісінде 150, 200, және 300 метрден аспауы керек. Айқын шекаралар түсірісінде (ғимараттар мен құрылыстар) бұл арақашықтар 80, 100 және 150 метрді құрауы қажет.</a:t>
            </a:r>
            <a:endParaRPr lang="ru-RU" dirty="0" smtClean="0"/>
          </a:p>
          <a:p>
            <a:pPr algn="just"/>
            <a:r>
              <a:rPr lang="kk-KZ" dirty="0" smtClean="0"/>
              <a:t>Түсірістің фотограмметриялық тәсілінде тірек пункттері ретінде қолданылатын саны мен орналасуы жобамен тағайындалады.</a:t>
            </a:r>
            <a:endParaRPr lang="ru-RU" dirty="0" smtClean="0"/>
          </a:p>
          <a:p>
            <a:pPr algn="just"/>
            <a:r>
              <a:rPr lang="kk-KZ" dirty="0" smtClean="0"/>
              <a:t>	Түсіріс желілеріндегі горизонталь бұрыштар Т30 типті теодолитпен екі немесе бірнеше рет қайталанып өлшенеді. Өлшеулер арасындағы бұрыштардың сәйкессіздігі 45</a:t>
            </a:r>
            <a:r>
              <a:rPr lang="kk-KZ" baseline="30000" dirty="0" smtClean="0"/>
              <a:t>″</a:t>
            </a:r>
            <a:r>
              <a:rPr lang="kk-KZ" dirty="0" smtClean="0"/>
              <a:t> аспауы керек. Т15 типті және одан да дәлдігі жоғары теодолиттермен бұрыштар бір реттен өлшенеді.</a:t>
            </a:r>
            <a:endParaRPr lang="ru-RU"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
            <a:ext cx="8929718" cy="3071809"/>
          </a:xfrm>
        </p:spPr>
        <p:txBody>
          <a:bodyPr/>
          <a:lstStyle/>
          <a:p>
            <a:r>
              <a:rPr lang="kk-KZ" dirty="0" smtClean="0"/>
              <a:t>Пункттердің биіктіктерін тригонометриялық нивелирлеу әдісімен өлшегенде бұрыш көлбеулігін, Т30 типті теодолиттермен екі рет, Т15 типті теодолиттермен – бір рет өлшейді. Аспап биіктігі мен визирлік нысана биіктігін сантиметрге дейін жуықтатады</a:t>
            </a:r>
            <a:r>
              <a:rPr lang="kk-KZ" dirty="0" smtClean="0"/>
              <a:t>.</a:t>
            </a:r>
            <a:endParaRPr lang="ru-RU" dirty="0"/>
          </a:p>
        </p:txBody>
      </p:sp>
      <p:pic>
        <p:nvPicPr>
          <p:cNvPr id="4" name="Рисунок 3"/>
          <p:cNvPicPr/>
          <p:nvPr/>
        </p:nvPicPr>
        <p:blipFill>
          <a:blip r:embed="rId2" cstate="print"/>
          <a:srcRect l="3265" t="10840" b="9215"/>
          <a:stretch>
            <a:fillRect/>
          </a:stretch>
        </p:blipFill>
        <p:spPr bwMode="auto">
          <a:xfrm>
            <a:off x="1142976" y="3143248"/>
            <a:ext cx="7072362" cy="2786082"/>
          </a:xfrm>
          <a:prstGeom prst="rect">
            <a:avLst/>
          </a:prstGeom>
          <a:noFill/>
          <a:ln w="9525">
            <a:noFill/>
            <a:miter lim="800000"/>
            <a:headEnd/>
            <a:tailEnd/>
          </a:ln>
        </p:spPr>
      </p:pic>
      <p:sp>
        <p:nvSpPr>
          <p:cNvPr id="5" name="Прямоугольник 4"/>
          <p:cNvSpPr/>
          <p:nvPr/>
        </p:nvSpPr>
        <p:spPr>
          <a:xfrm>
            <a:off x="3571868" y="6000768"/>
            <a:ext cx="2562240" cy="400110"/>
          </a:xfrm>
          <a:prstGeom prst="rect">
            <a:avLst/>
          </a:prstGeom>
        </p:spPr>
        <p:txBody>
          <a:bodyPr wrap="none">
            <a:spAutoFit/>
          </a:bodyPr>
          <a:lstStyle/>
          <a:p>
            <a:r>
              <a:rPr lang="kk-KZ" sz="2000" dirty="0" smtClean="0">
                <a:latin typeface="Times New Roman" pitchFamily="18" charset="0"/>
                <a:cs typeface="Times New Roman" pitchFamily="18" charset="0"/>
              </a:rPr>
              <a:t>Пайдаланымдағы тор</a:t>
            </a:r>
            <a:endParaRPr lang="ru-RU" sz="20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286908" cy="4714884"/>
          </a:xfrm>
        </p:spPr>
        <p:txBody>
          <a:bodyPr>
            <a:normAutofit lnSpcReduction="10000"/>
          </a:bodyPr>
          <a:lstStyle/>
          <a:p>
            <a:r>
              <a:rPr lang="kk-KZ" dirty="0" smtClean="0"/>
              <a:t>Қолданыстық тор текшелер мен төртбұрыштар жүйесі түрінде болады. Тор остерінің бірі тау жұмыстар алаңына параллель орналасады. Текшелер немесе төртбұрыштардың жақтары карьер алаңының бағытына кесе, көлденең – 20, 40, 50 м орналасады. Тордың негізгі фигурасының шыңы  (I, II, III, IV) маркшейдерлік геодезиялық тірек желісіне қатысты таңбалармен, полярлық тәсілмен немесе теодолит жүрістерінің көмегімен анықтайды, (сурет 9.2).</a:t>
            </a:r>
            <a:endParaRPr lang="ru-RU" dirty="0"/>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25" name="Рисунок 38"/>
          <p:cNvPicPr>
            <a:picLocks noChangeAspect="1" noChangeArrowheads="1"/>
          </p:cNvPicPr>
          <p:nvPr/>
        </p:nvPicPr>
        <p:blipFill>
          <a:blip r:embed="rId2" cstate="print"/>
          <a:srcRect l="6561" t="9583" b="24731"/>
          <a:stretch>
            <a:fillRect/>
          </a:stretch>
        </p:blipFill>
        <p:spPr bwMode="auto">
          <a:xfrm>
            <a:off x="4286248" y="4286256"/>
            <a:ext cx="4429156" cy="235745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8229600" cy="4525963"/>
          </a:xfrm>
        </p:spPr>
        <p:txBody>
          <a:bodyPr>
            <a:normAutofit fontScale="92500" lnSpcReduction="10000"/>
          </a:bodyPr>
          <a:lstStyle/>
          <a:p>
            <a:r>
              <a:rPr lang="kk-KZ" dirty="0" smtClean="0"/>
              <a:t>Толтырылған текшелер мен төртбұрыштар шыңдарын екі теодолиттің көмегімен екі жақты қақпақ әдісімен анықтайды. Тор шыңын анықтау барысындағы визирлік сәуле </a:t>
            </a:r>
            <a:r>
              <a:rPr lang="kk-KZ" dirty="0" smtClean="0"/>
              <a:t>ұзындығы </a:t>
            </a:r>
            <a:r>
              <a:rPr lang="kk-KZ" dirty="0" smtClean="0"/>
              <a:t>800 метрден аспауы керек</a:t>
            </a:r>
            <a:r>
              <a:rPr lang="kk-KZ" dirty="0" smtClean="0"/>
              <a:t>.</a:t>
            </a:r>
          </a:p>
          <a:p>
            <a:r>
              <a:rPr lang="kk-KZ" dirty="0" smtClean="0"/>
              <a:t>Түсіріс желісіндегі пункттерді төменірек жатқан горизонттарға көшіру, екі теодолиттің көмегімен жарма арқылы немесе екі теодолитпен екі белгілі бұрыштарды алу тәсілімен орындалуы мүмкін, (сурет 9.3).</a:t>
            </a:r>
            <a:endParaRPr lang="ru-RU" dirty="0" smtClean="0"/>
          </a:p>
          <a:p>
            <a:endParaRPr lang="ru-RU" dirty="0"/>
          </a:p>
        </p:txBody>
      </p:sp>
      <p:pic>
        <p:nvPicPr>
          <p:cNvPr id="4" name="Рисунок 3"/>
          <p:cNvPicPr/>
          <p:nvPr/>
        </p:nvPicPr>
        <p:blipFill>
          <a:blip r:embed="rId2" cstate="print"/>
          <a:srcRect l="5466" t="17201" r="4109" b="4767"/>
          <a:stretch>
            <a:fillRect/>
          </a:stretch>
        </p:blipFill>
        <p:spPr bwMode="auto">
          <a:xfrm>
            <a:off x="785786" y="4357694"/>
            <a:ext cx="8143932" cy="2214578"/>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
            <a:ext cx="9144000" cy="2714619"/>
          </a:xfrm>
        </p:spPr>
        <p:txBody>
          <a:bodyPr>
            <a:normAutofit lnSpcReduction="10000"/>
          </a:bodyPr>
          <a:lstStyle/>
          <a:p>
            <a:r>
              <a:rPr lang="kk-KZ" sz="2400" dirty="0" smtClean="0"/>
              <a:t>Профильдік (створлық) сызықтар тәсілі. Профильдік (створлық) сызықтар тәсілі жиектердің біреуі тыныштық күйінде болған және жұмыстың аз тереңдігі жағдайындағы бір бағыттағы тау жұмыстарының барысында қолданады. </a:t>
            </a:r>
            <a:endParaRPr lang="ru-RU" sz="2400" dirty="0" smtClean="0"/>
          </a:p>
          <a:p>
            <a:r>
              <a:rPr lang="kk-KZ" sz="2400" dirty="0" smtClean="0"/>
              <a:t>Жылдымайтын жиекте екі параллель сызықты орналастырады және  1-1</a:t>
            </a:r>
            <a:r>
              <a:rPr lang="kk-KZ" sz="2400" baseline="30000" dirty="0" smtClean="0"/>
              <a:t>/</a:t>
            </a:r>
            <a:r>
              <a:rPr lang="kk-KZ" sz="2400" dirty="0" smtClean="0"/>
              <a:t>, 2-2</a:t>
            </a:r>
            <a:r>
              <a:rPr lang="kk-KZ" sz="2400" baseline="30000" dirty="0" smtClean="0"/>
              <a:t>/</a:t>
            </a:r>
            <a:r>
              <a:rPr lang="kk-KZ" sz="2400" dirty="0" smtClean="0"/>
              <a:t>, 3-3</a:t>
            </a:r>
            <a:r>
              <a:rPr lang="kk-KZ" sz="2400" baseline="30000" dirty="0" smtClean="0"/>
              <a:t>/ </a:t>
            </a:r>
            <a:r>
              <a:rPr lang="kk-KZ" sz="2400" dirty="0" smtClean="0"/>
              <a:t>және т.б. нүктелерін орнықтырады, (сурет 9.4). </a:t>
            </a:r>
            <a:endParaRPr lang="ru-RU" sz="2400" dirty="0" smtClean="0"/>
          </a:p>
          <a:p>
            <a:endParaRPr lang="ru-RU" sz="2400" dirty="0"/>
          </a:p>
        </p:txBody>
      </p:sp>
      <p:pic>
        <p:nvPicPr>
          <p:cNvPr id="4" name="Рисунок 3"/>
          <p:cNvPicPr/>
          <p:nvPr/>
        </p:nvPicPr>
        <p:blipFill>
          <a:blip r:embed="rId2" cstate="print"/>
          <a:srcRect l="12750" t="5177" r="12833" b="6348"/>
          <a:stretch>
            <a:fillRect/>
          </a:stretch>
        </p:blipFill>
        <p:spPr bwMode="auto">
          <a:xfrm>
            <a:off x="1785918" y="2143116"/>
            <a:ext cx="6072230" cy="4214842"/>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l="18668" t="30273" r="11603" b="16015"/>
          <a:stretch>
            <a:fillRect/>
          </a:stretch>
        </p:blipFill>
        <p:spPr bwMode="auto">
          <a:xfrm>
            <a:off x="0" y="0"/>
            <a:ext cx="9072626" cy="3929090"/>
          </a:xfrm>
          <a:prstGeom prst="rect">
            <a:avLst/>
          </a:prstGeom>
          <a:noFill/>
          <a:ln w="9525">
            <a:noFill/>
            <a:miter lim="800000"/>
            <a:headEnd/>
            <a:tailEnd/>
          </a:ln>
          <a:effectLst/>
        </p:spPr>
      </p:pic>
      <p:sp>
        <p:nvSpPr>
          <p:cNvPr id="18435" name="Rectangle 3"/>
          <p:cNvSpPr>
            <a:spLocks noChangeArrowheads="1"/>
          </p:cNvSpPr>
          <p:nvPr/>
        </p:nvSpPr>
        <p:spPr bwMode="auto">
          <a:xfrm>
            <a:off x="0" y="4495475"/>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17500" algn="just" defTabSz="914400" rtl="0" eaLnBrk="1" fontAlgn="base" latinLnBrk="0" hangingPunct="1">
              <a:lnSpc>
                <a:spcPct val="100000"/>
              </a:lnSpc>
              <a:spcBef>
                <a:spcPct val="0"/>
              </a:spcBef>
              <a:spcAft>
                <a:spcPct val="0"/>
              </a:spcAft>
              <a:buClrTx/>
              <a:buSzTx/>
              <a:buFontTx/>
              <a:buNone/>
              <a:tabLst>
                <a:tab pos="450850" algn="l"/>
              </a:tabLst>
            </a:pPr>
            <a:r>
              <a:rPr kumimoji="0" lang="kk-KZ"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Биіктік белгілер, геометриялық немесе тригонометриялық нивелирлеумен анықталады. Теодолиттік жүріс қабырғаларының ұзындықтары 100-400 метр арасында болуы тиіс. 1:1000, 1:2000 және 1:5000 масштабтағы түсірістер кезінде жүріс ұзындығы сәйкесінше 1,8, 2,5 және 6 км-ден аспауы керек, (сурет 9.5).</a:t>
            </a:r>
            <a:endParaRPr kumimoji="0" lang="kk-KZ"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t="5295"/>
          <a:stretch>
            <a:fillRect/>
          </a:stretch>
        </p:blipFill>
        <p:spPr bwMode="auto">
          <a:xfrm>
            <a:off x="71406" y="285728"/>
            <a:ext cx="8572560" cy="3714752"/>
          </a:xfrm>
          <a:prstGeom prst="rect">
            <a:avLst/>
          </a:prstGeom>
          <a:noFill/>
          <a:ln w="9525">
            <a:noFill/>
            <a:miter lim="800000"/>
            <a:headEnd/>
            <a:tailEnd/>
          </a:ln>
        </p:spPr>
      </p:pic>
      <p:sp>
        <p:nvSpPr>
          <p:cNvPr id="21505" name="Rectangle 1"/>
          <p:cNvSpPr>
            <a:spLocks noChangeArrowheads="1"/>
          </p:cNvSpPr>
          <p:nvPr/>
        </p:nvSpPr>
        <p:spPr bwMode="auto">
          <a:xfrm>
            <a:off x="0" y="4071942"/>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317500" algn="ctr" defTabSz="914400" rtl="0" eaLnBrk="1" fontAlgn="base" latinLnBrk="0" hangingPunct="1">
              <a:lnSpc>
                <a:spcPct val="100000"/>
              </a:lnSpc>
              <a:spcBef>
                <a:spcPct val="0"/>
              </a:spcBef>
              <a:spcAft>
                <a:spcPct val="0"/>
              </a:spcAft>
              <a:buClrTx/>
              <a:buSzTx/>
              <a:buFontTx/>
              <a:buNone/>
              <a:tabLst>
                <a:tab pos="450850" algn="l"/>
              </a:tabLst>
            </a:pPr>
            <a:r>
              <a:rPr kumimoji="0" lang="kk-KZ" sz="1400" b="0" i="0" u="none" strike="noStrike" cap="none" normalizeH="0" baseline="0" dirty="0" smtClean="0">
                <a:ln>
                  <a:noFill/>
                </a:ln>
                <a:solidFill>
                  <a:schemeClr val="tx1"/>
                </a:solidFill>
                <a:effectLst/>
                <a:latin typeface="Arial" pitchFamily="34" charset="0"/>
                <a:ea typeface="Times New Roman" pitchFamily="18" charset="0"/>
              </a:rPr>
              <a:t>Сурет 9.5- Теодолиттік жүрістер</a:t>
            </a:r>
            <a:endParaRPr kumimoji="0" lang="kk-KZ"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4786322"/>
          </a:xfrm>
        </p:spPr>
        <p:txBody>
          <a:bodyPr/>
          <a:lstStyle/>
          <a:p>
            <a:r>
              <a:rPr lang="kk-KZ" dirty="0" smtClean="0"/>
              <a:t>Тура және кері өлшеулер арасындағы айырмашылық 1:1500 аспауы керек. Теолоиттік жүрістердегі бұрыштық </a:t>
            </a:r>
            <a:r>
              <a:rPr lang="kk-KZ" dirty="0" smtClean="0"/>
              <a:t>қателік  </a:t>
            </a:r>
            <a:r>
              <a:rPr lang="kk-KZ" dirty="0" smtClean="0"/>
              <a:t>, </a:t>
            </a:r>
            <a:r>
              <a:rPr lang="kk-KZ" dirty="0" smtClean="0"/>
              <a:t>    ал </a:t>
            </a:r>
            <a:r>
              <a:rPr lang="kk-KZ" dirty="0" smtClean="0"/>
              <a:t>сызықтық қателік – жүріс ұзындығының 1:300 болуы керек.</a:t>
            </a:r>
            <a:endParaRPr lang="ru-RU" dirty="0" smtClean="0"/>
          </a:p>
          <a:p>
            <a:endParaRPr lang="ru-RU" dirty="0"/>
          </a:p>
        </p:txBody>
      </p:sp>
      <p:graphicFrame>
        <p:nvGraphicFramePr>
          <p:cNvPr id="22530" name="Object 2"/>
          <p:cNvGraphicFramePr>
            <a:graphicFrameLocks noChangeAspect="1"/>
          </p:cNvGraphicFramePr>
          <p:nvPr/>
        </p:nvGraphicFramePr>
        <p:xfrm>
          <a:off x="5857883" y="1142984"/>
          <a:ext cx="587379" cy="285752"/>
        </p:xfrm>
        <a:graphic>
          <a:graphicData uri="http://schemas.openxmlformats.org/presentationml/2006/ole">
            <p:oleObj spid="_x0000_s22530" name="Equation" r:id="rId3" imgW="469800" imgH="228600" progId="Equation.3">
              <p:embed/>
            </p:oleObj>
          </a:graphicData>
        </a:graphic>
      </p:graphicFrame>
      <p:pic>
        <p:nvPicPr>
          <p:cNvPr id="22531" name="Picture 3"/>
          <p:cNvPicPr>
            <a:picLocks noChangeAspect="1" noChangeArrowheads="1"/>
          </p:cNvPicPr>
          <p:nvPr/>
        </p:nvPicPr>
        <p:blipFill>
          <a:blip r:embed="rId4" cstate="print"/>
          <a:srcRect l="18668" t="27344" r="11603" b="35547"/>
          <a:stretch>
            <a:fillRect/>
          </a:stretch>
        </p:blipFill>
        <p:spPr bwMode="auto">
          <a:xfrm>
            <a:off x="71374" y="2500306"/>
            <a:ext cx="9072626" cy="2714644"/>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t="7951" r="3214" b="6595"/>
          <a:stretch>
            <a:fillRect/>
          </a:stretch>
        </p:blipFill>
        <p:spPr bwMode="auto">
          <a:xfrm>
            <a:off x="500034" y="0"/>
            <a:ext cx="7929618" cy="4214818"/>
          </a:xfrm>
          <a:prstGeom prst="rect">
            <a:avLst/>
          </a:prstGeom>
          <a:noFill/>
          <a:ln w="9525">
            <a:noFill/>
            <a:miter lim="800000"/>
            <a:headEnd/>
            <a:tailEnd/>
          </a:ln>
        </p:spPr>
      </p:pic>
      <p:sp>
        <p:nvSpPr>
          <p:cNvPr id="5" name="Прямоугольник 4"/>
          <p:cNvSpPr/>
          <p:nvPr/>
        </p:nvSpPr>
        <p:spPr>
          <a:xfrm>
            <a:off x="1357290" y="4143380"/>
            <a:ext cx="7000924" cy="830997"/>
          </a:xfrm>
          <a:prstGeom prst="rect">
            <a:avLst/>
          </a:prstGeom>
        </p:spPr>
        <p:txBody>
          <a:bodyPr wrap="square">
            <a:spAutoFit/>
          </a:bodyPr>
          <a:lstStyle/>
          <a:p>
            <a:r>
              <a:rPr lang="kk-KZ" sz="2400" dirty="0" smtClean="0">
                <a:latin typeface="Times New Roman" pitchFamily="18" charset="0"/>
                <a:cs typeface="Times New Roman" pitchFamily="18" charset="0"/>
              </a:rPr>
              <a:t>Сызықтар ұзындығын жанама тәсілмен анықтау арқылы азимуттық жүрістер жүргізу</a:t>
            </a:r>
            <a:endParaRPr lang="ru-RU" sz="2400" dirty="0">
              <a:latin typeface="Times New Roman" pitchFamily="18" charset="0"/>
              <a:cs typeface="Times New Roman" pitchFamily="18" charset="0"/>
            </a:endParaRPr>
          </a:p>
        </p:txBody>
      </p:sp>
      <p:pic>
        <p:nvPicPr>
          <p:cNvPr id="23554" name="Picture 2"/>
          <p:cNvPicPr>
            <a:picLocks noChangeAspect="1" noChangeArrowheads="1"/>
          </p:cNvPicPr>
          <p:nvPr/>
        </p:nvPicPr>
        <p:blipFill>
          <a:blip r:embed="rId3" cstate="print"/>
          <a:srcRect l="18668" t="53711" r="11603" b="24804"/>
          <a:stretch>
            <a:fillRect/>
          </a:stretch>
        </p:blipFill>
        <p:spPr bwMode="auto">
          <a:xfrm>
            <a:off x="71374" y="5072074"/>
            <a:ext cx="9072626" cy="1571636"/>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l="18668" t="23437" r="11603" b="33594"/>
          <a:stretch>
            <a:fillRect/>
          </a:stretch>
        </p:blipFill>
        <p:spPr bwMode="auto">
          <a:xfrm>
            <a:off x="71374" y="0"/>
            <a:ext cx="9072626" cy="3143272"/>
          </a:xfrm>
          <a:prstGeom prst="rect">
            <a:avLst/>
          </a:prstGeom>
          <a:noFill/>
          <a:ln w="9525">
            <a:noFill/>
            <a:miter lim="800000"/>
            <a:headEnd/>
            <a:tailEnd/>
          </a:ln>
          <a:effectLst/>
        </p:spPr>
      </p:pic>
      <p:pic>
        <p:nvPicPr>
          <p:cNvPr id="5" name="Рисунок 4"/>
          <p:cNvPicPr/>
          <p:nvPr/>
        </p:nvPicPr>
        <p:blipFill>
          <a:blip r:embed="rId3" cstate="print"/>
          <a:srcRect t="5092" b="14024"/>
          <a:stretch>
            <a:fillRect/>
          </a:stretch>
        </p:blipFill>
        <p:spPr bwMode="auto">
          <a:xfrm>
            <a:off x="-32" y="3214686"/>
            <a:ext cx="9144032" cy="2286016"/>
          </a:xfrm>
          <a:prstGeom prst="rect">
            <a:avLst/>
          </a:prstGeom>
          <a:noFill/>
          <a:ln w="9525">
            <a:noFill/>
            <a:miter lim="800000"/>
            <a:headEnd/>
            <a:tailEnd/>
          </a:ln>
        </p:spPr>
      </p:pic>
      <p:sp>
        <p:nvSpPr>
          <p:cNvPr id="6" name="Прямоугольник 5"/>
          <p:cNvSpPr/>
          <p:nvPr/>
        </p:nvSpPr>
        <p:spPr>
          <a:xfrm>
            <a:off x="1500166" y="5643578"/>
            <a:ext cx="6500858" cy="830997"/>
          </a:xfrm>
          <a:prstGeom prst="rect">
            <a:avLst/>
          </a:prstGeom>
        </p:spPr>
        <p:txBody>
          <a:bodyPr wrap="square">
            <a:spAutoFit/>
          </a:bodyPr>
          <a:lstStyle/>
          <a:p>
            <a:pPr algn="ctr"/>
            <a:r>
              <a:rPr lang="kk-KZ" sz="2400" dirty="0" smtClean="0"/>
              <a:t>Бастапқы екі пункттер арасында жүргізілген теодолиттік жүріс</a:t>
            </a:r>
            <a:endParaRPr lang="ru-RU"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l="4262" t="5823" r="6506"/>
          <a:stretch>
            <a:fillRect/>
          </a:stretch>
        </p:blipFill>
        <p:spPr bwMode="auto">
          <a:xfrm>
            <a:off x="357190" y="0"/>
            <a:ext cx="8358214" cy="5929330"/>
          </a:xfrm>
          <a:prstGeom prst="rect">
            <a:avLst/>
          </a:prstGeom>
          <a:noFill/>
          <a:ln w="9525">
            <a:noFill/>
            <a:miter lim="800000"/>
            <a:headEnd/>
            <a:tailEnd/>
          </a:ln>
        </p:spPr>
      </p:pic>
      <p:sp>
        <p:nvSpPr>
          <p:cNvPr id="5" name="Прямоугольник 4"/>
          <p:cNvSpPr/>
          <p:nvPr/>
        </p:nvSpPr>
        <p:spPr>
          <a:xfrm>
            <a:off x="4000496" y="6000768"/>
            <a:ext cx="1700209" cy="369332"/>
          </a:xfrm>
          <a:prstGeom prst="rect">
            <a:avLst/>
          </a:prstGeom>
        </p:spPr>
        <p:txBody>
          <a:bodyPr wrap="none">
            <a:spAutoFit/>
          </a:bodyPr>
          <a:lstStyle/>
          <a:p>
            <a:r>
              <a:rPr lang="kk-KZ" dirty="0" smtClean="0"/>
              <a:t>Полярлық тәсіл</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a:stretch>
            <a:fillRect/>
          </a:stretch>
        </p:blipFill>
        <p:spPr bwMode="auto">
          <a:xfrm>
            <a:off x="785786" y="214290"/>
            <a:ext cx="7715304" cy="5429288"/>
          </a:xfrm>
          <a:prstGeom prst="rect">
            <a:avLst/>
          </a:prstGeom>
          <a:noFill/>
          <a:ln w="9525">
            <a:noFill/>
            <a:miter lim="800000"/>
            <a:headEnd/>
            <a:tailEnd/>
          </a:ln>
        </p:spPr>
      </p:pic>
      <p:sp>
        <p:nvSpPr>
          <p:cNvPr id="5" name="Прямоугольник 4"/>
          <p:cNvSpPr/>
          <p:nvPr/>
        </p:nvSpPr>
        <p:spPr>
          <a:xfrm>
            <a:off x="3214678" y="5643578"/>
            <a:ext cx="3786214" cy="461665"/>
          </a:xfrm>
          <a:prstGeom prst="rect">
            <a:avLst/>
          </a:prstGeom>
        </p:spPr>
        <p:txBody>
          <a:bodyPr wrap="square">
            <a:spAutoFit/>
          </a:bodyPr>
          <a:lstStyle/>
          <a:p>
            <a:r>
              <a:rPr lang="kk-KZ" sz="2400" dirty="0" smtClean="0"/>
              <a:t>Геодезиялық кертіктер</a:t>
            </a:r>
            <a:endParaRPr lang="ru-RU"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a:stretch>
            <a:fillRect/>
          </a:stretch>
        </p:blipFill>
        <p:spPr bwMode="auto">
          <a:xfrm>
            <a:off x="1428728" y="642918"/>
            <a:ext cx="5000660" cy="3786214"/>
          </a:xfrm>
          <a:prstGeom prst="rect">
            <a:avLst/>
          </a:prstGeom>
          <a:noFill/>
          <a:ln w="9525">
            <a:noFill/>
            <a:miter lim="800000"/>
            <a:headEnd/>
            <a:tailEnd/>
          </a:ln>
        </p:spPr>
      </p:pic>
      <p:sp>
        <p:nvSpPr>
          <p:cNvPr id="5" name="Прямоугольник 4"/>
          <p:cNvSpPr/>
          <p:nvPr/>
        </p:nvSpPr>
        <p:spPr>
          <a:xfrm>
            <a:off x="2071670" y="4714884"/>
            <a:ext cx="4572000" cy="646331"/>
          </a:xfrm>
          <a:prstGeom prst="rect">
            <a:avLst/>
          </a:prstGeom>
        </p:spPr>
        <p:txBody>
          <a:bodyPr>
            <a:spAutoFit/>
          </a:bodyPr>
          <a:lstStyle/>
          <a:p>
            <a:r>
              <a:rPr lang="kk-KZ" dirty="0" smtClean="0"/>
              <a:t>Берілген 3 нүкте арқылы төртінші нүктенің координатасын анықтау</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l="5969" t="20160" b="16211"/>
          <a:stretch>
            <a:fillRect/>
          </a:stretch>
        </p:blipFill>
        <p:spPr bwMode="auto">
          <a:xfrm>
            <a:off x="0" y="214290"/>
            <a:ext cx="8929718" cy="4357718"/>
          </a:xfrm>
          <a:prstGeom prst="rect">
            <a:avLst/>
          </a:prstGeom>
          <a:noFill/>
          <a:ln w="9525">
            <a:noFill/>
            <a:miter lim="800000"/>
            <a:headEnd/>
            <a:tailEnd/>
          </a:ln>
        </p:spPr>
      </p:pic>
      <p:sp>
        <p:nvSpPr>
          <p:cNvPr id="5" name="Прямоугольник 4"/>
          <p:cNvSpPr/>
          <p:nvPr/>
        </p:nvSpPr>
        <p:spPr>
          <a:xfrm>
            <a:off x="3214678" y="4643446"/>
            <a:ext cx="2854179" cy="369332"/>
          </a:xfrm>
          <a:prstGeom prst="rect">
            <a:avLst/>
          </a:prstGeom>
        </p:spPr>
        <p:txBody>
          <a:bodyPr wrap="none">
            <a:spAutoFit/>
          </a:bodyPr>
          <a:lstStyle/>
          <a:p>
            <a:r>
              <a:rPr lang="kk-KZ" dirty="0" smtClean="0"/>
              <a:t>Микротриангуляция </a:t>
            </a:r>
            <a:r>
              <a:rPr lang="kk-KZ" dirty="0" smtClean="0"/>
              <a:t>тізбегі</a:t>
            </a:r>
            <a:endParaRPr lang="ru-RU" dirty="0"/>
          </a:p>
        </p:txBody>
      </p:sp>
      <p:sp>
        <p:nvSpPr>
          <p:cNvPr id="25601" name="Rectangle 1"/>
          <p:cNvSpPr>
            <a:spLocks noChangeArrowheads="1"/>
          </p:cNvSpPr>
          <p:nvPr/>
        </p:nvSpPr>
        <p:spPr bwMode="auto">
          <a:xfrm>
            <a:off x="0" y="5087463"/>
            <a:ext cx="892971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17500" algn="just" defTabSz="914400" rtl="0" eaLnBrk="1" fontAlgn="base" latinLnBrk="0" hangingPunct="1">
              <a:lnSpc>
                <a:spcPct val="100000"/>
              </a:lnSpc>
              <a:spcBef>
                <a:spcPct val="0"/>
              </a:spcBef>
              <a:spcAft>
                <a:spcPct val="0"/>
              </a:spcAft>
              <a:buClrTx/>
              <a:buSzTx/>
              <a:buFontTx/>
              <a:buNone/>
              <a:tabLst>
                <a:tab pos="450850" algn="l"/>
              </a:tabLst>
            </a:pPr>
            <a:r>
              <a:rPr kumimoji="0" lang="kk-KZ" sz="1600" b="0" i="0" u="none" strike="noStrike" cap="none" normalizeH="0" baseline="0" dirty="0" smtClean="0">
                <a:ln>
                  <a:noFill/>
                </a:ln>
                <a:solidFill>
                  <a:schemeClr val="tx1"/>
                </a:solidFill>
                <a:effectLst/>
                <a:latin typeface="Arial" pitchFamily="34" charset="0"/>
                <a:ea typeface="Times New Roman" pitchFamily="18" charset="0"/>
              </a:rPr>
              <a:t>Үшбұрыштар тізбегінің шекті ұзындығы 1:1000, 1:2000 және 1:5000 масштабтарында сәйкесінше 1,5,3,6 және 6,0 км аспауы қажет. Үшбұрыштар тізбегінде 7 пунктіге дейін анықтауға рұқсат етіледі. Ұшбұрыштардағы қателік 1</a:t>
            </a:r>
            <a:r>
              <a:rPr kumimoji="0" lang="kk-KZ" sz="1600" b="0" i="0" u="none" strike="noStrike" cap="none" normalizeH="0" baseline="30000" dirty="0" smtClean="0">
                <a:ln>
                  <a:noFill/>
                </a:ln>
                <a:solidFill>
                  <a:schemeClr val="tx1"/>
                </a:solidFill>
                <a:effectLst/>
                <a:latin typeface="Arial" pitchFamily="34" charset="0"/>
                <a:ea typeface="Times New Roman" pitchFamily="18" charset="0"/>
              </a:rPr>
              <a:t>′</a:t>
            </a:r>
            <a:r>
              <a:rPr kumimoji="0" lang="kk-KZ" sz="1600" b="0" i="0" u="none" strike="noStrike" cap="none" normalizeH="0" baseline="0" dirty="0" smtClean="0">
                <a:ln>
                  <a:noFill/>
                </a:ln>
                <a:solidFill>
                  <a:schemeClr val="tx1"/>
                </a:solidFill>
                <a:effectLst/>
                <a:latin typeface="Arial" pitchFamily="34" charset="0"/>
                <a:ea typeface="Times New Roman" pitchFamily="18" charset="0"/>
              </a:rPr>
              <a:t> аспауы керек.</a:t>
            </a:r>
            <a:endParaRPr kumimoji="0" lang="ru-RU" sz="1600" b="0" i="0" u="none" strike="noStrike" cap="none" normalizeH="0" baseline="0" dirty="0" smtClean="0">
              <a:ln>
                <a:noFill/>
              </a:ln>
              <a:solidFill>
                <a:schemeClr val="tx1"/>
              </a:solidFill>
              <a:effectLst/>
              <a:latin typeface="Arial" pitchFamily="34" charset="0"/>
            </a:endParaRPr>
          </a:p>
          <a:p>
            <a:pPr marL="0" marR="0" lvl="0" indent="317500" algn="just" defTabSz="914400" rtl="0" eaLnBrk="0" fontAlgn="base" latinLnBrk="0" hangingPunct="0">
              <a:lnSpc>
                <a:spcPct val="100000"/>
              </a:lnSpc>
              <a:spcBef>
                <a:spcPct val="0"/>
              </a:spcBef>
              <a:spcAft>
                <a:spcPct val="0"/>
              </a:spcAft>
              <a:buClrTx/>
              <a:buSzTx/>
              <a:buFontTx/>
              <a:buNone/>
              <a:tabLst>
                <a:tab pos="450850" algn="l"/>
              </a:tabLst>
            </a:pPr>
            <a:r>
              <a:rPr kumimoji="0" lang="kk-KZ" sz="1600" b="0" i="0" u="none" strike="noStrike" cap="none" normalizeH="0" baseline="0" dirty="0" smtClean="0">
                <a:ln>
                  <a:noFill/>
                </a:ln>
                <a:solidFill>
                  <a:schemeClr val="tx1"/>
                </a:solidFill>
                <a:effectLst/>
                <a:latin typeface="Arial" pitchFamily="34" charset="0"/>
                <a:ea typeface="Times New Roman" pitchFamily="18" charset="0"/>
              </a:rPr>
              <a:t>Орталық жүйе үлкен емес арақашықтықта – 300-500 м, геодезиялық төртбұрыш арақашықтық – 200-300 метр болғанда қолданылады. Микротриангуляция (үшбұрыштар тізбегі) үлкен – 500 метрден асатын арақашықтық пен үлкен тереңдікте қолданады. </a:t>
            </a:r>
            <a:endParaRPr kumimoji="0" lang="kk-KZ" sz="16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TotalTime>
  <Words>557</Words>
  <PresentationFormat>Экран (4:3)</PresentationFormat>
  <Paragraphs>31</Paragraphs>
  <Slides>16</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16</vt:i4>
      </vt:variant>
    </vt:vector>
  </HeadingPairs>
  <TitlesOfParts>
    <vt:vector size="18" baseType="lpstr">
      <vt:lpstr>Тема Office</vt:lpstr>
      <vt:lpstr>Microsoft Equation 3.0</vt:lpstr>
      <vt:lpstr>ТҮСІРІСТІК ГЕОДЕЗИЯЛЫҚ ТОРЛАРЫН ЖАСАУ ТӘСІЛДЕРІ,  ЖЕЛІ ПУНКТТЕРІНІҢ ОРНАЛАСУ ОРНЫН АНЫҚТАУ ДӘЛДІГІ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ТҮСІРІСТІК ГЕОДЕЗИЯЛЫҚ ТОРЛАРЫН ЖАСАУ ТӘСІЛДЕРІ,  ЖЕЛІ ПУНКТТЕРІНІҢ ОРНАЛАСУ ОРНЫН АНЫҚТАУ ДӘЛДІГІ </dc:title>
  <cp:lastModifiedBy>Baitakh</cp:lastModifiedBy>
  <cp:revision>5</cp:revision>
  <dcterms:modified xsi:type="dcterms:W3CDTF">2017-11-01T03:08:36Z</dcterms:modified>
</cp:coreProperties>
</file>